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7" r:id="rId3"/>
    <p:sldId id="265" r:id="rId4"/>
    <p:sldId id="270" r:id="rId5"/>
    <p:sldId id="313" r:id="rId6"/>
    <p:sldId id="276" r:id="rId7"/>
    <p:sldId id="285" r:id="rId8"/>
    <p:sldId id="292" r:id="rId9"/>
    <p:sldId id="293" r:id="rId10"/>
    <p:sldId id="294" r:id="rId11"/>
    <p:sldId id="299" r:id="rId12"/>
    <p:sldId id="302" r:id="rId13"/>
    <p:sldId id="305" r:id="rId14"/>
    <p:sldId id="303" r:id="rId15"/>
    <p:sldId id="304" r:id="rId16"/>
    <p:sldId id="315" r:id="rId17"/>
    <p:sldId id="314" r:id="rId18"/>
    <p:sldId id="316" r:id="rId19"/>
    <p:sldId id="319" r:id="rId20"/>
    <p:sldId id="301" r:id="rId21"/>
    <p:sldId id="277" r:id="rId22"/>
    <p:sldId id="320" r:id="rId23"/>
    <p:sldId id="321" r:id="rId24"/>
    <p:sldId id="307" r:id="rId25"/>
    <p:sldId id="309" r:id="rId26"/>
    <p:sldId id="318" r:id="rId27"/>
    <p:sldId id="291" r:id="rId28"/>
    <p:sldId id="312" r:id="rId29"/>
    <p:sldId id="310" r:id="rId30"/>
    <p:sldId id="311" r:id="rId31"/>
    <p:sldId id="322" r:id="rId32"/>
    <p:sldId id="284" r:id="rId3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5"/>
    <p:restoredTop sz="96993"/>
  </p:normalViewPr>
  <p:slideViewPr>
    <p:cSldViewPr snapToGrid="0">
      <p:cViewPr varScale="1">
        <p:scale>
          <a:sx n="94" d="100"/>
          <a:sy n="94" d="100"/>
        </p:scale>
        <p:origin x="80" y="41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C900-BA3B-8940-1DFA-779FDF026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0B8E6-A970-BA08-6C0C-1FAD3F309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90CD8-9CC6-1016-DB8C-E1B5B4434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27342-2C10-A079-FAA1-7557593B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A566-6121-3CF7-C6C9-1E25C7CD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5818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7F21-65CE-7C72-5E6D-9E2D632B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0E695-E32E-45C8-99ED-2638A0F3F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5F70A-7CF9-7F20-5D98-39BE730F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250D8-4CBD-7FD8-04B2-D2C3BEEF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2DF7-AC46-470D-3493-903CFE5F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078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2F722-149B-0E1B-C27A-4F7FCC1F3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5B035-98BB-6AD5-A6F8-ACA390B64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AF9F7-1DD1-FC1F-8F72-BA1A32E0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AEC43-4C5E-9F8B-0B8E-B24EAA74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2490B-9EAF-2834-2912-CF6509DD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57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2929-E152-6B22-A405-011EC130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0F167-F06A-536C-25C6-38C8BB380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2D6C9-7AFC-1960-F059-68955E50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CE9A2-F985-4737-6A18-2C88ECF35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93E1A-8474-FB48-9A9B-ACA3113F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68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CFFC-4F48-9863-F7B3-FB7401D1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7D15A-E48E-4956-4245-77BAEA14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B0DE3-1C46-175D-5D5E-553F4AA6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7FC95-B035-E846-762A-5C15E6FB4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27D6-B7AC-6FD8-BA73-26B611CE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56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C303-17B1-CD8B-3F73-488A6310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752A2-44E0-735B-199F-2A2FAE92B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AF2B8-5E0B-272A-EBC7-1AF2D5DBC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2AFF3-8039-4871-753E-514D9759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A3AD7-23E3-83C1-AFA3-6CDDA8652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28CB2-3CEE-B45A-0F6E-E0EE774D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459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B4E4-35EE-A64F-E521-9CA12461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62E59-388D-85AA-9376-4A6E5E08B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EE82F-EBFF-B217-214D-B5282353A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69137-9293-930C-9BE5-3F625565A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72146F-ECE1-F9F3-81EC-7EC921108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00DA61-2CB8-2779-2AF9-6128D157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5CA349-C733-5578-D9B6-29FBA3E8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10F80-7D42-10B6-60AA-5B09C033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178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5D89-D065-EBA7-1F07-17003281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62AD8-E07D-6615-FAC2-D3EAF377E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7D49A-B958-E82C-AC36-8F554BB7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D67F5-3663-B702-5B55-6788C71A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8797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FB7AD-C657-551F-9B01-58441397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AB234-3638-81D2-6179-ED0E7CA2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1D4C9-5670-C468-F3CA-A32D3D10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293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0589-B871-F485-D5B1-EDA5B9C2F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2E099-8444-8359-7378-5682E2A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48D56-2ACF-512D-D3BF-CC1618DDC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90832-0EE0-01AE-4D7F-433750AA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F699D-8A22-1C22-A069-3D406B5C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267-1DAF-27E8-255E-4790BD30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9198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2903-96DA-9F59-FC65-239873CC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D3489-A3D2-0903-E8D4-7102EAB3C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46A69-1D42-17CF-D5AC-8C65FEA5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61294-1A83-98A1-EF47-ED2B8D0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8B669-0A85-1945-AF23-B417AD72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49BE4-7337-DF63-A79C-034BEB3E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4033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22D7C-A7CF-79A9-5C88-9AACDC1B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BF2E2-AA72-01E0-1A0C-EB117A5BD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5A2F7-181D-9034-7E7D-CD00EC36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5B97D2-8230-364B-A561-75B75AE9FFCB}" type="datetimeFigureOut">
              <a:rPr lang="en-KR" smtClean="0"/>
              <a:t>12/13/2024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8009F-B325-2D98-0650-B53DA347A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9BB2-431B-642B-959C-B3F326AB0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E2D442-5A27-644B-AB9A-F37E4B73114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943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ode informatica e competenza territoriale - Studio Legale AMP">
            <a:extLst>
              <a:ext uri="{FF2B5EF4-FFF2-40B4-BE49-F238E27FC236}">
                <a16:creationId xmlns:a16="http://schemas.microsoft.com/office/drawing/2014/main" id="{3C562253-6C49-49CC-9456-A4D7DA3E1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r="15333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981" y="1470793"/>
            <a:ext cx="7053120" cy="2343811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800" b="1">
                <a:latin typeface="+mj-lt"/>
                <a:ea typeface="+mj-ea"/>
                <a:cs typeface="+mj-cs"/>
              </a:rPr>
              <a:t>Final Presentation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4800" b="1">
              <a:latin typeface="+mj-lt"/>
              <a:ea typeface="+mj-ea"/>
              <a:cs typeface="+mj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7064D-030C-A5FF-B6C7-793D79C6F8E6}"/>
              </a:ext>
            </a:extLst>
          </p:cNvPr>
          <p:cNvSpPr txBox="1"/>
          <p:nvPr/>
        </p:nvSpPr>
        <p:spPr>
          <a:xfrm>
            <a:off x="477981" y="4943414"/>
            <a:ext cx="7192820" cy="1536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dirty="0" err="1">
                <a:latin typeface="+mj-lt"/>
                <a:ea typeface="+mj-ea"/>
                <a:cs typeface="+mj-cs"/>
              </a:rPr>
              <a:t>코드선비</a:t>
            </a:r>
            <a:r>
              <a:rPr lang="ko-KR" altLang="en-US" sz="2000">
                <a:latin typeface="+mj-lt"/>
                <a:ea typeface="+mj-ea"/>
                <a:cs typeface="+mj-cs"/>
              </a:rPr>
              <a:t> </a:t>
            </a:r>
            <a:r>
              <a:rPr lang="en-US" altLang="ko-KR" sz="2000">
                <a:latin typeface="+mj-lt"/>
                <a:ea typeface="+mj-ea"/>
                <a:cs typeface="+mj-cs"/>
              </a:rPr>
              <a:t>proposal</a:t>
            </a:r>
            <a:endParaRPr lang="en-US" altLang="ko-KR" sz="2000" dirty="0"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dirty="0">
                <a:latin typeface="+mj-lt"/>
                <a:ea typeface="+mj-ea"/>
                <a:cs typeface="+mj-cs"/>
              </a:rPr>
              <a:t>이정혁 </a:t>
            </a:r>
            <a:r>
              <a:rPr lang="ko-KR" altLang="en-US" sz="2000" dirty="0" err="1">
                <a:latin typeface="+mj-lt"/>
                <a:ea typeface="+mj-ea"/>
                <a:cs typeface="+mj-cs"/>
              </a:rPr>
              <a:t>김남현</a:t>
            </a:r>
            <a:r>
              <a:rPr lang="ko-KR" altLang="en-US" sz="2000" dirty="0">
                <a:latin typeface="+mj-lt"/>
                <a:ea typeface="+mj-ea"/>
                <a:cs typeface="+mj-cs"/>
              </a:rPr>
              <a:t> 김태영 이상현 한준호</a:t>
            </a:r>
            <a:endParaRPr lang="en-US" altLang="ko-KR" sz="2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1B9EE-DA02-A759-3463-FADF136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2" y="4362208"/>
            <a:ext cx="4269574" cy="7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System Architecture</a:t>
            </a:r>
            <a:endParaRPr lang="en-US" altLang="ko-KR" sz="1400"/>
          </a:p>
        </p:txBody>
      </p:sp>
      <p:pic>
        <p:nvPicPr>
          <p:cNvPr id="68" name="그림 67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94146" y="875806"/>
            <a:ext cx="7918063" cy="5503730"/>
          </a:xfrm>
          <a:prstGeom prst="rect">
            <a:avLst/>
          </a:prstGeom>
        </p:spPr>
      </p:pic>
      <p:sp>
        <p:nvSpPr>
          <p:cNvPr id="69" name="TextBox 3"/>
          <p:cNvSpPr txBox="1"/>
          <p:nvPr/>
        </p:nvSpPr>
        <p:spPr>
          <a:xfrm>
            <a:off x="4789947" y="6394870"/>
            <a:ext cx="2310581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9102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566629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Detailed Sequence Diagram</a:t>
            </a:r>
          </a:p>
        </p:txBody>
      </p:sp>
      <p:pic>
        <p:nvPicPr>
          <p:cNvPr id="72" name="그림 71"/>
          <p:cNvPicPr/>
          <p:nvPr/>
        </p:nvPicPr>
        <p:blipFill rotWithShape="1">
          <a:blip r:embed="rId2"/>
          <a:srcRect l="850" r="1460"/>
          <a:stretch>
            <a:fillRect/>
          </a:stretch>
        </p:blipFill>
        <p:spPr>
          <a:xfrm>
            <a:off x="3519024" y="253983"/>
            <a:ext cx="8285646" cy="6350033"/>
          </a:xfrm>
          <a:prstGeom prst="rect">
            <a:avLst/>
          </a:prstGeom>
          <a:ln>
            <a:noFill/>
          </a:ln>
        </p:spPr>
      </p:pic>
      <p:sp>
        <p:nvSpPr>
          <p:cNvPr id="5" name="가로 글상자 79">
            <a:extLst>
              <a:ext uri="{FF2B5EF4-FFF2-40B4-BE49-F238E27FC236}">
                <a16:creationId xmlns:a16="http://schemas.microsoft.com/office/drawing/2014/main" id="{74E55322-2733-A767-4D8D-AF97D303A6CF}"/>
              </a:ext>
            </a:extLst>
          </p:cNvPr>
          <p:cNvSpPr txBox="1"/>
          <p:nvPr/>
        </p:nvSpPr>
        <p:spPr>
          <a:xfrm>
            <a:off x="109586" y="2286793"/>
            <a:ext cx="3453358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맑은 고딕"/>
                <a:cs typeface="한컴돋움"/>
                <a:sym typeface="한컴돋움"/>
              </a:rPr>
              <a:t>1.</a:t>
            </a:r>
            <a:r>
              <a:rPr lang="ko-KR" altLang="en-US" sz="1500" dirty="0">
                <a:latin typeface="맑은 고딕"/>
                <a:cs typeface="한컴돋움"/>
                <a:sym typeface="한컴돋움"/>
              </a:rPr>
              <a:t> </a:t>
            </a:r>
            <a:r>
              <a:rPr lang="ar-DZ" altLang="en-US" sz="1500" dirty="0">
                <a:latin typeface="맑은 고딕"/>
                <a:ea typeface="맑은 고딕"/>
                <a:cs typeface="한컴돋움"/>
                <a:sym typeface="한컴돋움"/>
              </a:rPr>
              <a:t>일반적인 Q&amp;A는 단순히 사용자와 LLM의 interaction으로 달성한다.</a:t>
            </a:r>
          </a:p>
          <a:p>
            <a:pPr lvl="0" latinLnBrk="1">
              <a:defRPr/>
            </a:pPr>
            <a:endParaRPr lang="en-US" altLang="ko-KR" sz="1500" dirty="0">
              <a:latin typeface="맑은 고딕"/>
              <a:cs typeface="한컴돋움"/>
              <a:sym typeface="한컴돋움"/>
            </a:endParaRPr>
          </a:p>
          <a:p>
            <a:pPr lvl="0" latinLnBrk="1">
              <a:defRPr/>
            </a:pPr>
            <a:r>
              <a:rPr lang="en-US" altLang="ko-KR" sz="1500" dirty="0">
                <a:latin typeface="맑은 고딕"/>
                <a:cs typeface="한컴돋움"/>
                <a:sym typeface="한컴돋움"/>
              </a:rPr>
              <a:t>2.</a:t>
            </a:r>
            <a:r>
              <a:rPr lang="ko-KR" altLang="en-US" sz="1500" dirty="0">
                <a:latin typeface="맑은 고딕"/>
                <a:cs typeface="한컴돋움"/>
                <a:sym typeface="한컴돋움"/>
              </a:rPr>
              <a:t> </a:t>
            </a:r>
            <a:r>
              <a:rPr lang="ar-DZ" altLang="en-US" sz="1500" dirty="0">
                <a:latin typeface="맑은 고딕"/>
                <a:ea typeface="맑은 고딕"/>
                <a:cs typeface="한컴돋움"/>
                <a:sym typeface="한컴돋움"/>
              </a:rPr>
              <a:t>만약 자료 제공을 원하는 Q&amp;A라면 LLM은 외부 웹 환경에서 소스를 검색하고</a:t>
            </a:r>
            <a:r>
              <a:rPr lang="en-US" altLang="ko-KR" sz="1500" dirty="0">
                <a:latin typeface="맑은 고딕"/>
                <a:cs typeface="한컴돋움"/>
                <a:sym typeface="한컴돋움"/>
              </a:rPr>
              <a:t>, L</a:t>
            </a:r>
            <a:r>
              <a:rPr lang="ar-DZ" altLang="en-US" sz="1500" dirty="0">
                <a:latin typeface="맑은 고딕"/>
                <a:ea typeface="맑은 고딕"/>
                <a:cs typeface="한컴돋움"/>
                <a:sym typeface="한컴돋움"/>
              </a:rPr>
              <a:t>LM은 이를 가공하여 사용자에게 제공한다.</a:t>
            </a:r>
          </a:p>
          <a:p>
            <a:pPr lvl="0" latinLnBrk="1">
              <a:defRPr/>
            </a:pPr>
            <a:endParaRPr lang="en-US" altLang="ko-KR" sz="1500" dirty="0">
              <a:latin typeface="맑은 고딕"/>
              <a:cs typeface="한컴돋움"/>
              <a:sym typeface="한컴돋움"/>
            </a:endParaRPr>
          </a:p>
          <a:p>
            <a:pPr latinLnBrk="1">
              <a:defRPr/>
            </a:pPr>
            <a:r>
              <a:rPr lang="en-US" altLang="ko-KR" sz="1500" dirty="0">
                <a:latin typeface="맑은 고딕"/>
                <a:cs typeface="한컴돋움"/>
                <a:sym typeface="한컴돋움"/>
              </a:rPr>
              <a:t>3. </a:t>
            </a:r>
            <a:r>
              <a:rPr lang="ko-KR" altLang="en-US" sz="1500" dirty="0">
                <a:latin typeface="맑은 고딕"/>
                <a:ea typeface="맑은 고딕"/>
                <a:cs typeface="한컴돋움"/>
                <a:sym typeface="한컴돋움"/>
              </a:rPr>
              <a:t>정답 코드에 대한 힌트를 얻고 싶은 </a:t>
            </a:r>
            <a:r>
              <a:rPr lang="en-US" altLang="ko-KR" sz="1500" dirty="0">
                <a:latin typeface="맑은 고딕"/>
                <a:ea typeface="맑은 고딕"/>
                <a:cs typeface="한컴돋움"/>
                <a:sym typeface="한컴돋움"/>
              </a:rPr>
              <a:t>Q&amp;A</a:t>
            </a:r>
            <a:r>
              <a:rPr lang="ko-KR" altLang="en-US" sz="1500" dirty="0">
                <a:latin typeface="맑은 고딕"/>
                <a:ea typeface="맑은 고딕"/>
                <a:cs typeface="한컴돋움"/>
                <a:sym typeface="한컴돋움"/>
              </a:rPr>
              <a:t>라면 </a:t>
            </a:r>
            <a:r>
              <a:rPr lang="en-US" altLang="ko-KR" sz="1500" dirty="0">
                <a:latin typeface="맑은 고딕"/>
                <a:ea typeface="맑은 고딕"/>
                <a:cs typeface="한컴돋움"/>
                <a:sym typeface="한컴돋움"/>
              </a:rPr>
              <a:t>LLM</a:t>
            </a:r>
            <a:r>
              <a:rPr lang="ko-KR" altLang="en-US" sz="1500" dirty="0">
                <a:latin typeface="맑은 고딕"/>
                <a:ea typeface="맑은 고딕"/>
                <a:cs typeface="한컴돋움"/>
                <a:sym typeface="한컴돋움"/>
              </a:rPr>
              <a:t>은 정답 코드와 사용자의 코드를 분석해서 정답 코드에 대한 힌트를 제공한다</a:t>
            </a:r>
            <a:r>
              <a:rPr lang="en-US" altLang="ko-KR" sz="1500" dirty="0">
                <a:latin typeface="맑은 고딕"/>
                <a:ea typeface="맑은 고딕"/>
                <a:cs typeface="한컴돋움"/>
                <a:sym typeface="한컴돋움"/>
              </a:rPr>
              <a:t>.</a:t>
            </a:r>
            <a:endParaRPr lang="ar-DZ" altLang="en-US" sz="1500" dirty="0">
              <a:latin typeface="맑은 고딕"/>
              <a:ea typeface="맑은 고딕"/>
              <a:cs typeface="한컴돋움"/>
              <a:sym typeface="한컴돋움"/>
            </a:endParaRPr>
          </a:p>
          <a:p>
            <a:pPr lvl="0" latinLnBrk="1">
              <a:defRPr/>
            </a:pPr>
            <a:endParaRPr lang="ar-DZ" altLang="en-US" sz="1500" dirty="0">
              <a:latin typeface="맑은 고딕"/>
              <a:ea typeface="맑은 고딕"/>
              <a:cs typeface="한컴돋움"/>
              <a:sym typeface="한컴돋움"/>
            </a:endParaRPr>
          </a:p>
        </p:txBody>
      </p:sp>
    </p:spTree>
    <p:extLst>
      <p:ext uri="{BB962C8B-B14F-4D97-AF65-F5344CB8AC3E}">
        <p14:creationId xmlns:p14="http://schemas.microsoft.com/office/powerpoint/2010/main" val="128176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180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User Interface - Login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51B893-5B95-E421-D3BE-D33C38EA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00" y="1237247"/>
            <a:ext cx="9082800" cy="4383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443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User Interface - </a:t>
            </a:r>
            <a:r>
              <a:rPr lang="en-US" altLang="ko-KR" sz="1400" b="1" dirty="0" err="1"/>
              <a:t>KeyWord</a:t>
            </a:r>
            <a:endParaRPr lang="en-US" altLang="ko-KR" sz="1400" b="1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4600" y="1249716"/>
            <a:ext cx="9082800" cy="433497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67358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User Interface - Main</a:t>
            </a:r>
          </a:p>
        </p:txBody>
      </p:sp>
      <p:pic>
        <p:nvPicPr>
          <p:cNvPr id="75" name="Picture 18" descr="A screenshot of a computer  Description automatically generated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4600" y="1245412"/>
            <a:ext cx="9082800" cy="43671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796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User Interface - Learning</a:t>
            </a:r>
          </a:p>
        </p:txBody>
      </p:sp>
      <p:pic>
        <p:nvPicPr>
          <p:cNvPr id="74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4996" y="999000"/>
            <a:ext cx="9082009" cy="48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068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506F5E5-A611-7C3A-F43C-DC59B3A07E2D}"/>
              </a:ext>
            </a:extLst>
          </p:cNvPr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A5121-D1F8-68BC-1BF4-2D35D117EB4A}"/>
              </a:ext>
            </a:extLst>
          </p:cNvPr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66" y="506986"/>
            <a:ext cx="4691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User Interface - LLM recommened Lecture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ED458-0C42-1496-C73B-719986CD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17" y="999000"/>
            <a:ext cx="9076167" cy="48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29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B4B7657-39E7-B70D-AB0D-17079F16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17" y="999000"/>
            <a:ext cx="9076166" cy="48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277D2-EF6F-BBEC-C9AB-BA28FF6645E3}"/>
              </a:ext>
            </a:extLst>
          </p:cNvPr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C5A65-8A56-4955-C6C6-D909A4A4D73F}"/>
              </a:ext>
            </a:extLst>
          </p:cNvPr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967" y="506986"/>
            <a:ext cx="5100046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User Interface - LLM Question &amp; Answer</a:t>
            </a:r>
          </a:p>
        </p:txBody>
      </p:sp>
    </p:spTree>
    <p:extLst>
      <p:ext uri="{BB962C8B-B14F-4D97-AF65-F5344CB8AC3E}">
        <p14:creationId xmlns:p14="http://schemas.microsoft.com/office/powerpoint/2010/main" val="317408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67D5AB-0D2B-6556-FD39-9F58E4C0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17" y="999000"/>
            <a:ext cx="9076167" cy="48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D69EA46-6DD9-4134-7F1A-931F914194D2}"/>
              </a:ext>
            </a:extLst>
          </p:cNvPr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71D9-8283-DDAF-B08B-B0A377E74B39}"/>
              </a:ext>
            </a:extLst>
          </p:cNvPr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967" y="506986"/>
            <a:ext cx="3693974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User Interface - LLM Code Answer</a:t>
            </a:r>
          </a:p>
        </p:txBody>
      </p:sp>
    </p:spTree>
    <p:extLst>
      <p:ext uri="{BB962C8B-B14F-4D97-AF65-F5344CB8AC3E}">
        <p14:creationId xmlns:p14="http://schemas.microsoft.com/office/powerpoint/2010/main" val="243479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9A94A-1A45-C16C-55C1-7EC05CD3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2E99-17AB-39B1-4599-042F320350D7}"/>
              </a:ext>
            </a:extLst>
          </p:cNvPr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91AF1-8EE1-1E5D-4FBB-70B38A43B85C}"/>
              </a:ext>
            </a:extLst>
          </p:cNvPr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E54D39-4784-E317-3273-31C99817CED1}"/>
              </a:ext>
            </a:extLst>
          </p:cNvPr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User Interface - Portfolio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CFFF7-A945-C51E-A382-1FB92C1E1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446"/>
            <a:ext cx="16030" cy="7630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42CC4-824D-13E8-DFCF-E158F6DD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96" y="999000"/>
            <a:ext cx="9082008" cy="48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974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2" name="Picture 2" descr="Frode informatica e competenza territoriale - Studio Legale AMP"/>
          <p:cNvPicPr>
            <a:picLocks noChangeAspect="1" noChangeArrowheads="1"/>
          </p:cNvPicPr>
          <p:nvPr/>
        </p:nvPicPr>
        <p:blipFill rotWithShape="1">
          <a:blip r:embed="rId2"/>
          <a:srcRect l="23300" b="9090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  <a:noFill/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800">
                <a:latin typeface="+mj-lt"/>
                <a:ea typeface="+mj-ea"/>
                <a:cs typeface="+mj-cs"/>
              </a:rPr>
              <a:t>Part 1.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600">
                <a:latin typeface="+mj-lt"/>
                <a:ea typeface="+mj-ea"/>
                <a:cs typeface="+mj-cs"/>
              </a:rPr>
              <a:t>Project Overview</a:t>
            </a: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317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ER Diagram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4045" y="712284"/>
            <a:ext cx="8658425" cy="5843109"/>
          </a:xfrm>
          <a:prstGeom prst="rect">
            <a:avLst/>
          </a:prstGeom>
        </p:spPr>
      </p:pic>
      <p:sp>
        <p:nvSpPr>
          <p:cNvPr id="74" name="가로 글상자 73"/>
          <p:cNvSpPr txBox="1"/>
          <p:nvPr/>
        </p:nvSpPr>
        <p:spPr>
          <a:xfrm>
            <a:off x="2270637" y="1344765"/>
            <a:ext cx="1100988" cy="363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Medium"/>
                <a:ea typeface="Noto Sans KR Medium"/>
              </a:rPr>
              <a:t>계정 정보</a:t>
            </a:r>
          </a:p>
        </p:txBody>
      </p:sp>
      <p:sp>
        <p:nvSpPr>
          <p:cNvPr id="75" name="가로 글상자 74"/>
          <p:cNvSpPr txBox="1"/>
          <p:nvPr/>
        </p:nvSpPr>
        <p:spPr>
          <a:xfrm>
            <a:off x="5767541" y="319342"/>
            <a:ext cx="2377440" cy="364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Noto Sans KR Medium"/>
                <a:ea typeface="Noto Sans KR Medium"/>
              </a:rPr>
              <a:t>LLM</a:t>
            </a:r>
            <a:r>
              <a:rPr lang="ko-KR" altLang="en-US">
                <a:latin typeface="Noto Sans KR Medium"/>
                <a:ea typeface="Noto Sans KR Medium"/>
              </a:rPr>
              <a:t>과 주고 받은 </a:t>
            </a:r>
            <a:r>
              <a:rPr lang="en-US" altLang="ko-KR">
                <a:latin typeface="Noto Sans KR Medium"/>
                <a:ea typeface="Noto Sans KR Medium"/>
              </a:rPr>
              <a:t>Data</a:t>
            </a:r>
          </a:p>
        </p:txBody>
      </p:sp>
      <p:sp>
        <p:nvSpPr>
          <p:cNvPr id="76" name="가로 글상자 75"/>
          <p:cNvSpPr txBox="1"/>
          <p:nvPr/>
        </p:nvSpPr>
        <p:spPr>
          <a:xfrm>
            <a:off x="8730943" y="1525227"/>
            <a:ext cx="1733222" cy="364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Medium"/>
                <a:ea typeface="Noto Sans KR Medium"/>
              </a:rPr>
              <a:t>커리큘럼 데이터</a:t>
            </a:r>
          </a:p>
        </p:txBody>
      </p:sp>
      <p:sp>
        <p:nvSpPr>
          <p:cNvPr id="77" name="가로 글상자 76"/>
          <p:cNvSpPr txBox="1"/>
          <p:nvPr/>
        </p:nvSpPr>
        <p:spPr>
          <a:xfrm>
            <a:off x="5913181" y="2640368"/>
            <a:ext cx="1941134" cy="367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Medium"/>
                <a:ea typeface="Noto Sans KR Medium"/>
              </a:rPr>
              <a:t>커리큘럼 진행상황</a:t>
            </a:r>
          </a:p>
        </p:txBody>
      </p:sp>
      <p:sp>
        <p:nvSpPr>
          <p:cNvPr id="78" name="가로 글상자 77"/>
          <p:cNvSpPr txBox="1"/>
          <p:nvPr/>
        </p:nvSpPr>
        <p:spPr>
          <a:xfrm>
            <a:off x="9631000" y="5272547"/>
            <a:ext cx="2509565" cy="640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Medium"/>
                <a:ea typeface="Noto Sans KR Medium"/>
              </a:rPr>
              <a:t>커리큘럼 내 모듈 데이터 </a:t>
            </a:r>
            <a:endParaRPr lang="en-US" altLang="ko-KR">
              <a:latin typeface="Noto Sans KR Medium"/>
              <a:ea typeface="Noto Sans KR Medium"/>
            </a:endParaRPr>
          </a:p>
          <a:p>
            <a:pPr lvl="0">
              <a:defRPr/>
            </a:pPr>
            <a:r>
              <a:rPr lang="en-US" altLang="ko-KR">
                <a:latin typeface="Noto Sans KR Medium"/>
                <a:ea typeface="Noto Sans KR Medium"/>
              </a:rPr>
              <a:t>(</a:t>
            </a:r>
            <a:r>
              <a:rPr lang="ko-KR" altLang="en-US">
                <a:latin typeface="Noto Sans KR Medium"/>
                <a:ea typeface="Noto Sans KR Medium"/>
              </a:rPr>
              <a:t>강의 챕터</a:t>
            </a:r>
            <a:r>
              <a:rPr lang="en-US" altLang="ko-KR">
                <a:latin typeface="Noto Sans KR Medium"/>
                <a:ea typeface="Noto Sans KR Medium"/>
              </a:rPr>
              <a:t>)</a:t>
            </a:r>
          </a:p>
        </p:txBody>
      </p:sp>
      <p:sp>
        <p:nvSpPr>
          <p:cNvPr id="79" name="가로 글상자 78"/>
          <p:cNvSpPr txBox="1"/>
          <p:nvPr/>
        </p:nvSpPr>
        <p:spPr>
          <a:xfrm>
            <a:off x="4993087" y="5979239"/>
            <a:ext cx="2205826" cy="364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Medium"/>
                <a:ea typeface="Noto Sans KR Medium"/>
              </a:rPr>
              <a:t>사용자가 작성한 코드</a:t>
            </a:r>
          </a:p>
        </p:txBody>
      </p:sp>
      <p:sp>
        <p:nvSpPr>
          <p:cNvPr id="80" name="가로 글상자 79"/>
          <p:cNvSpPr txBox="1"/>
          <p:nvPr/>
        </p:nvSpPr>
        <p:spPr>
          <a:xfrm>
            <a:off x="2267503" y="4236880"/>
            <a:ext cx="2672162" cy="364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Medium"/>
                <a:ea typeface="Noto Sans KR Medium"/>
              </a:rPr>
              <a:t>사용자가 작성한 학습 노트</a:t>
            </a:r>
          </a:p>
        </p:txBody>
      </p:sp>
    </p:spTree>
    <p:extLst>
      <p:ext uri="{BB962C8B-B14F-4D97-AF65-F5344CB8AC3E}">
        <p14:creationId xmlns:p14="http://schemas.microsoft.com/office/powerpoint/2010/main" val="381795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rode informatica e competenza territoriale - Studio Legale AMP">
            <a:extLst>
              <a:ext uri="{FF2B5EF4-FFF2-40B4-BE49-F238E27FC236}">
                <a16:creationId xmlns:a16="http://schemas.microsoft.com/office/drawing/2014/main" id="{1A19CD3E-C808-3B8A-C968-36480082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b="909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800">
                <a:latin typeface="+mj-lt"/>
                <a:ea typeface="+mj-ea"/>
                <a:cs typeface="+mj-cs"/>
              </a:rPr>
              <a:t>Part 5.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000">
                <a:latin typeface="+mj-lt"/>
                <a:ea typeface="+mj-ea"/>
                <a:cs typeface="+mj-cs"/>
              </a:rPr>
              <a:t>Testing </a:t>
            </a:r>
            <a:endParaRPr lang="en-US" altLang="ko-KR" sz="300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83172" y="901538"/>
            <a:ext cx="6017351" cy="505492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50131" y="1328738"/>
            <a:ext cx="4714875" cy="4314825"/>
            <a:chOff x="1050131" y="1328738"/>
            <a:chExt cx="4714875" cy="4314825"/>
          </a:xfrm>
        </p:grpSpPr>
        <p:sp>
          <p:nvSpPr>
            <p:cNvPr id="5" name="사각형: 둥근 모서리 4"/>
            <p:cNvSpPr/>
            <p:nvPr/>
          </p:nvSpPr>
          <p:spPr>
            <a:xfrm>
              <a:off x="1050131" y="1328738"/>
              <a:ext cx="4714875" cy="4314825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2164556" y="1593056"/>
              <a:ext cx="2664619" cy="6286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3000" b="1"/>
                <a:t>Front</a:t>
              </a:r>
              <a:endParaRPr lang="ko-KR" altLang="en-US" sz="3000" b="1"/>
            </a:p>
          </p:txBody>
        </p:sp>
      </p:grpSp>
      <p:sp>
        <p:nvSpPr>
          <p:cNvPr id="11" name="사각형: 둥근 모서리 10"/>
          <p:cNvSpPr/>
          <p:nvPr/>
        </p:nvSpPr>
        <p:spPr>
          <a:xfrm>
            <a:off x="1457324" y="2550319"/>
            <a:ext cx="3900488" cy="521494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  <a:latin typeface="휴먼모음T"/>
                <a:ea typeface="휴먼모음T"/>
              </a:rPr>
              <a:t>회원가입 </a:t>
            </a:r>
            <a:r>
              <a:rPr lang="en-US" altLang="ko-KR">
                <a:solidFill>
                  <a:schemeClr val="tx1"/>
                </a:solidFill>
                <a:latin typeface="휴먼모음T"/>
                <a:ea typeface="휴먼모음T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휴먼모음T"/>
                <a:ea typeface="휴먼모음T"/>
              </a:rPr>
              <a:t>초 이내</a:t>
            </a:r>
          </a:p>
        </p:txBody>
      </p:sp>
      <p:sp>
        <p:nvSpPr>
          <p:cNvPr id="18" name="사각형: 둥근 모서리 17"/>
          <p:cNvSpPr/>
          <p:nvPr/>
        </p:nvSpPr>
        <p:spPr>
          <a:xfrm>
            <a:off x="1441192" y="3400426"/>
            <a:ext cx="3900488" cy="521494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  <a:latin typeface="휴먼모음T"/>
                <a:ea typeface="휴먼모음T"/>
              </a:rPr>
              <a:t>동일한 계정 로그인 시 기존 로그아웃</a:t>
            </a:r>
          </a:p>
        </p:txBody>
      </p:sp>
      <p:sp>
        <p:nvSpPr>
          <p:cNvPr id="19" name="사각형: 둥근 모서리 18"/>
          <p:cNvSpPr/>
          <p:nvPr/>
        </p:nvSpPr>
        <p:spPr>
          <a:xfrm>
            <a:off x="1450257" y="4337447"/>
            <a:ext cx="3900488" cy="521494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  <a:latin typeface="휴먼모음T"/>
                <a:ea typeface="휴먼모음T"/>
              </a:rPr>
              <a:t>사용자 허용 계정 초과 시 휴면 전환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70038" y="4908949"/>
            <a:ext cx="503635" cy="85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>
                <a:solidFill>
                  <a:schemeClr val="bg1"/>
                </a:solidFill>
              </a:rPr>
              <a:t>…</a:t>
            </a:r>
          </a:p>
          <a:p>
            <a:pPr lvl="0">
              <a:defRPr/>
            </a:pP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Testing</a:t>
            </a:r>
          </a:p>
        </p:txBody>
      </p:sp>
      <p:sp>
        <p:nvSpPr>
          <p:cNvPr id="30" name="TextBox 3"/>
          <p:cNvSpPr txBox="1"/>
          <p:nvPr/>
        </p:nvSpPr>
        <p:spPr>
          <a:xfrm>
            <a:off x="294967" y="506986"/>
            <a:ext cx="3569242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Test Cases - Frontend Requirements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104130"/>
            <a:ext cx="5778246" cy="264973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175245"/>
            <a:ext cx="5929828" cy="52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4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059202" y="1328737"/>
            <a:ext cx="4714875" cy="4346257"/>
            <a:chOff x="6717506" y="1328737"/>
            <a:chExt cx="4714875" cy="4346257"/>
          </a:xfrm>
        </p:grpSpPr>
        <p:grpSp>
          <p:nvGrpSpPr>
            <p:cNvPr id="10" name="그룹 9"/>
            <p:cNvGrpSpPr/>
            <p:nvPr/>
          </p:nvGrpSpPr>
          <p:grpSpPr>
            <a:xfrm>
              <a:off x="6717506" y="1328737"/>
              <a:ext cx="4714875" cy="4314825"/>
              <a:chOff x="6717506" y="1328737"/>
              <a:chExt cx="4714875" cy="4314825"/>
            </a:xfrm>
          </p:grpSpPr>
          <p:sp>
            <p:nvSpPr>
              <p:cNvPr id="6" name="사각형: 둥근 모서리 5"/>
              <p:cNvSpPr/>
              <p:nvPr/>
            </p:nvSpPr>
            <p:spPr>
              <a:xfrm>
                <a:off x="6717506" y="1328737"/>
                <a:ext cx="4714875" cy="4314825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8" name="사각형: 둥근 모서리 7"/>
              <p:cNvSpPr/>
              <p:nvPr/>
            </p:nvSpPr>
            <p:spPr>
              <a:xfrm>
                <a:off x="7853362" y="1593056"/>
                <a:ext cx="2664619" cy="628650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3000" b="1"/>
                  <a:t>Back</a:t>
                </a:r>
                <a:endParaRPr lang="ko-KR" altLang="en-US" sz="3000" b="1"/>
              </a:p>
            </p:txBody>
          </p:sp>
        </p:grpSp>
        <p:sp>
          <p:nvSpPr>
            <p:cNvPr id="20" name="사각형: 둥근 모서리 19"/>
            <p:cNvSpPr/>
            <p:nvPr/>
          </p:nvSpPr>
          <p:spPr>
            <a:xfrm>
              <a:off x="7241381" y="2546154"/>
              <a:ext cx="3900488" cy="521494"/>
            </a:xfrm>
            <a:prstGeom prst="roundRect">
              <a:avLst>
                <a:gd name="adj" fmla="val 16667"/>
              </a:avLst>
            </a:prstGeom>
            <a:solidFill>
              <a:srgbClr val="FBE7C7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tx1"/>
                  </a:solidFill>
                  <a:latin typeface="휴먼모음T"/>
                  <a:ea typeface="휴먼모음T"/>
                </a:rPr>
                <a:t>키워드 선택 시 커리큘럼 생성</a:t>
              </a:r>
            </a:p>
          </p:txBody>
        </p:sp>
        <p:sp>
          <p:nvSpPr>
            <p:cNvPr id="21" name="사각형: 둥근 모서리 20"/>
            <p:cNvSpPr/>
            <p:nvPr/>
          </p:nvSpPr>
          <p:spPr>
            <a:xfrm>
              <a:off x="7241381" y="3404596"/>
              <a:ext cx="3900488" cy="521494"/>
            </a:xfrm>
            <a:prstGeom prst="roundRect">
              <a:avLst>
                <a:gd name="adj" fmla="val 16667"/>
              </a:avLst>
            </a:prstGeom>
            <a:solidFill>
              <a:srgbClr val="FBE7C7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/>
                  </a:solidFill>
                  <a:latin typeface="휴먼모음T"/>
                  <a:ea typeface="휴먼모음T"/>
                </a:rPr>
                <a:t>4</a:t>
              </a:r>
              <a:r>
                <a:rPr lang="ko-KR" altLang="en-US">
                  <a:solidFill>
                    <a:schemeClr val="tx1"/>
                  </a:solidFill>
                  <a:latin typeface="휴먼모음T"/>
                  <a:ea typeface="휴먼모음T"/>
                </a:rPr>
                <a:t>초 이내 관련 강의 제공</a:t>
              </a:r>
            </a:p>
          </p:txBody>
        </p:sp>
        <p:sp>
          <p:nvSpPr>
            <p:cNvPr id="22" name="사각형: 둥근 모서리 21"/>
            <p:cNvSpPr/>
            <p:nvPr/>
          </p:nvSpPr>
          <p:spPr>
            <a:xfrm>
              <a:off x="7241381" y="4293100"/>
              <a:ext cx="3900488" cy="521494"/>
            </a:xfrm>
            <a:prstGeom prst="roundRect">
              <a:avLst>
                <a:gd name="adj" fmla="val 16667"/>
              </a:avLst>
            </a:prstGeom>
            <a:solidFill>
              <a:srgbClr val="FBE7C7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tx1"/>
                  </a:solidFill>
                  <a:latin typeface="휴먼모음T"/>
                  <a:ea typeface="휴먼모음T"/>
                </a:rPr>
                <a:t>정답 유무 </a:t>
              </a:r>
              <a:r>
                <a:rPr lang="en-US" altLang="ko-KR">
                  <a:solidFill>
                    <a:schemeClr val="tx1"/>
                  </a:solidFill>
                  <a:latin typeface="휴먼모음T"/>
                  <a:ea typeface="휴먼모음T"/>
                </a:rPr>
                <a:t>4</a:t>
              </a:r>
              <a:r>
                <a:rPr lang="ko-KR" altLang="en-US">
                  <a:solidFill>
                    <a:schemeClr val="tx1"/>
                  </a:solidFill>
                  <a:latin typeface="휴먼모음T"/>
                  <a:ea typeface="휴먼모음T"/>
                </a:rPr>
                <a:t>초 이내 판별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865989" y="4830221"/>
              <a:ext cx="503635" cy="844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chemeClr val="bg1"/>
                  </a:solidFill>
                </a:rPr>
                <a:t>…</a:t>
              </a:r>
            </a:p>
            <a:p>
              <a:pPr lvl="0">
                <a:defRPr/>
              </a:pPr>
              <a:endParaRPr lang="ko-KR" alt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Testing</a:t>
            </a:r>
          </a:p>
        </p:txBody>
      </p:sp>
      <p:sp>
        <p:nvSpPr>
          <p:cNvPr id="36" name="TextBox 3"/>
          <p:cNvSpPr txBox="1"/>
          <p:nvPr/>
        </p:nvSpPr>
        <p:spPr>
          <a:xfrm>
            <a:off x="294967" y="506986"/>
            <a:ext cx="3319776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Test Cases - Backend Requirements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3621" y="1370998"/>
            <a:ext cx="5095655" cy="41160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9134" y="1248767"/>
            <a:ext cx="5542622" cy="406564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9595" y="1310922"/>
            <a:ext cx="5559952" cy="423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6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582723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SQL Injection</a:t>
            </a:r>
          </a:p>
        </p:txBody>
      </p:sp>
      <p:sp>
        <p:nvSpPr>
          <p:cNvPr id="72" name="가로 글상자 71"/>
          <p:cNvSpPr txBox="1"/>
          <p:nvPr/>
        </p:nvSpPr>
        <p:spPr>
          <a:xfrm>
            <a:off x="4420419" y="850458"/>
            <a:ext cx="35428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000" dirty="0"/>
              <a:t>SQL Injection?</a:t>
            </a:r>
            <a:endParaRPr lang="ko-KR" altLang="en-US" sz="3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1CED16-106D-83F3-7180-997CB308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6" y="1819748"/>
            <a:ext cx="9764488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25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Testing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952BDB-0C64-DFF3-1CFB-C234A61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1" y="1129980"/>
            <a:ext cx="5737959" cy="5223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298B96-D992-0470-698A-125641A0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45" y="1129980"/>
            <a:ext cx="5804371" cy="5223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24B1F-4D36-8008-AD89-01355D836882}"/>
              </a:ext>
            </a:extLst>
          </p:cNvPr>
          <p:cNvSpPr txBox="1"/>
          <p:nvPr/>
        </p:nvSpPr>
        <p:spPr>
          <a:xfrm>
            <a:off x="4103004" y="512998"/>
            <a:ext cx="42652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Basic DB </a:t>
            </a:r>
            <a:r>
              <a:rPr lang="en-US" altLang="ko-KR" dirty="0">
                <a:solidFill>
                  <a:srgbClr val="FF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&amp;</a:t>
            </a:r>
            <a:r>
              <a:rPr lang="en-US" altLang="ko-KR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Query Parameter Hacking</a:t>
            </a:r>
            <a:endParaRPr lang="ko-KR" altLang="en-US" dirty="0">
              <a:latin typeface="Artifakt Element Black" panose="020B0A03050000020004" pitchFamily="34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94967" y="506986"/>
            <a:ext cx="2582723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Test Cases - SQL Injection</a:t>
            </a:r>
          </a:p>
        </p:txBody>
      </p:sp>
    </p:spTree>
    <p:extLst>
      <p:ext uri="{BB962C8B-B14F-4D97-AF65-F5344CB8AC3E}">
        <p14:creationId xmlns:p14="http://schemas.microsoft.com/office/powerpoint/2010/main" val="2015460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47D3AE-4232-7467-91E7-CBDB62E2AB9B}"/>
              </a:ext>
            </a:extLst>
          </p:cNvPr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64E55E-B1D7-1823-A4D7-0E92180876C3}"/>
              </a:ext>
            </a:extLst>
          </p:cNvPr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Testing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BC0E9-03F4-CC59-4CAA-B9403451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44" y="1438729"/>
            <a:ext cx="5298173" cy="48617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5121BE-39AA-9048-DC92-DE8FCEE7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4" y="1438730"/>
            <a:ext cx="5658338" cy="4915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E9380-B62B-2A6A-78C9-022FA90CFC87}"/>
              </a:ext>
            </a:extLst>
          </p:cNvPr>
          <p:cNvSpPr txBox="1"/>
          <p:nvPr/>
        </p:nvSpPr>
        <p:spPr>
          <a:xfrm>
            <a:off x="4666392" y="745285"/>
            <a:ext cx="320924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SQL Injection </a:t>
            </a:r>
            <a:r>
              <a:rPr lang="en-US" altLang="ko-KR" dirty="0">
                <a:solidFill>
                  <a:srgbClr val="FF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&amp;</a:t>
            </a:r>
            <a:r>
              <a:rPr lang="en-US" altLang="ko-KR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Test Case</a:t>
            </a:r>
            <a:endParaRPr lang="ko-KR" altLang="en-US" dirty="0">
              <a:latin typeface="Artifakt Element Black" panose="020B0A03050000020004" pitchFamily="34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94967" y="506986"/>
            <a:ext cx="2582723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Test Cases - SQL Injection</a:t>
            </a:r>
          </a:p>
        </p:txBody>
      </p:sp>
    </p:spTree>
    <p:extLst>
      <p:ext uri="{BB962C8B-B14F-4D97-AF65-F5344CB8AC3E}">
        <p14:creationId xmlns:p14="http://schemas.microsoft.com/office/powerpoint/2010/main" val="1927814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2" name="Picture 1" descr="Frode informatica e competenza territoriale - Studio Legale AMP"/>
          <p:cNvPicPr>
            <a:picLocks noChangeAspect="1" noChangeArrowheads="1"/>
          </p:cNvPicPr>
          <p:nvPr/>
        </p:nvPicPr>
        <p:blipFill rotWithShape="1">
          <a:blip r:embed="rId2"/>
          <a:srcRect l="23300" b="9090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  <a:noFill/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800" dirty="0">
                <a:latin typeface="+mj-lt"/>
                <a:ea typeface="+mj-ea"/>
                <a:cs typeface="+mj-cs"/>
              </a:rPr>
              <a:t>Part 6.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800" dirty="0">
                <a:latin typeface="+mj-lt"/>
                <a:ea typeface="+mj-ea"/>
                <a:cs typeface="+mj-cs"/>
              </a:rPr>
              <a:t>Reflection</a:t>
            </a: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29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7" y="196646"/>
            <a:ext cx="3353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accent2"/>
                </a:solidFill>
              </a:rPr>
              <a:t>Reflection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Reflection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5C43F6-ED8D-437F-3463-FC7B0B7D85E1}"/>
              </a:ext>
            </a:extLst>
          </p:cNvPr>
          <p:cNvGrpSpPr/>
          <p:nvPr/>
        </p:nvGrpSpPr>
        <p:grpSpPr>
          <a:xfrm>
            <a:off x="2568072" y="2035457"/>
            <a:ext cx="1684117" cy="2135769"/>
            <a:chOff x="2568072" y="2035457"/>
            <a:chExt cx="1684117" cy="213576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B687A45-2416-F415-AC36-F06FD5539857}"/>
                </a:ext>
              </a:extLst>
            </p:cNvPr>
            <p:cNvSpPr/>
            <p:nvPr/>
          </p:nvSpPr>
          <p:spPr>
            <a:xfrm>
              <a:off x="2568072" y="3647472"/>
              <a:ext cx="1684117" cy="5237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Document</a:t>
              </a:r>
              <a:endParaRPr lang="ko-KR" altLang="en-US" dirty="0"/>
            </a:p>
          </p:txBody>
        </p:sp>
        <p:pic>
          <p:nvPicPr>
            <p:cNvPr id="1028" name="Picture 4" descr="문서 - 무료 상호 작용개 아이콘">
              <a:extLst>
                <a:ext uri="{FF2B5EF4-FFF2-40B4-BE49-F238E27FC236}">
                  <a16:creationId xmlns:a16="http://schemas.microsoft.com/office/drawing/2014/main" id="{8B8EF20A-9336-0C34-1B1F-3C384241E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19" y="2035457"/>
              <a:ext cx="1571625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오른쪽 화살표 - 무료 화살개 아이콘">
            <a:extLst>
              <a:ext uri="{FF2B5EF4-FFF2-40B4-BE49-F238E27FC236}">
                <a16:creationId xmlns:a16="http://schemas.microsoft.com/office/drawing/2014/main" id="{ADF92B94-88B0-1139-ECBC-E88AE51F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27" y="1953228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 표시 PNG 이미지 | PNGEgg">
            <a:extLst>
              <a:ext uri="{FF2B5EF4-FFF2-40B4-BE49-F238E27FC236}">
                <a16:creationId xmlns:a16="http://schemas.microsoft.com/office/drawing/2014/main" id="{3199DA32-0E5A-3C2C-19E9-D3BE0452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3" b="96354" l="7843" r="96569">
                        <a14:foregroundMark x1="16667" y1="7292" x2="16667" y2="7292"/>
                        <a14:foregroundMark x1="13725" y1="2604" x2="13725" y2="2604"/>
                        <a14:foregroundMark x1="96078" y1="88542" x2="96078" y2="88542"/>
                        <a14:foregroundMark x1="96569" y1="93229" x2="96569" y2="93229"/>
                        <a14:foregroundMark x1="9804" y1="93750" x2="9804" y2="93750"/>
                        <a14:foregroundMark x1="8333" y1="93750" x2="8333" y2="93750"/>
                        <a14:foregroundMark x1="8824" y1="96354" x2="8824" y2="96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73" y="2080549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F739D6E-ABDD-9CB4-9FF0-FF493BDF3AC7}"/>
              </a:ext>
            </a:extLst>
          </p:cNvPr>
          <p:cNvSpPr/>
          <p:nvPr/>
        </p:nvSpPr>
        <p:spPr>
          <a:xfrm>
            <a:off x="7136455" y="63660"/>
            <a:ext cx="572675" cy="67075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solidFill>
                  <a:schemeClr val="tx1"/>
                </a:solidFill>
              </a:rPr>
              <a:t>W</a:t>
            </a:r>
          </a:p>
          <a:p>
            <a:pPr algn="ctr"/>
            <a:endParaRPr lang="en-US" altLang="ko-KR" sz="35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3500" b="1" dirty="0">
                <a:solidFill>
                  <a:schemeClr val="tx1"/>
                </a:solidFill>
              </a:rPr>
              <a:t>A</a:t>
            </a:r>
          </a:p>
          <a:p>
            <a:pPr algn="ctr"/>
            <a:endParaRPr lang="en-US" altLang="ko-KR" sz="35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3500" b="1" dirty="0">
                <a:solidFill>
                  <a:schemeClr val="tx1"/>
                </a:solidFill>
              </a:rPr>
              <a:t>L</a:t>
            </a:r>
          </a:p>
          <a:p>
            <a:pPr algn="ctr"/>
            <a:endParaRPr lang="en-US" altLang="ko-KR" sz="35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3500" b="1" dirty="0">
                <a:solidFill>
                  <a:schemeClr val="tx1"/>
                </a:solidFill>
              </a:rPr>
              <a:t>L</a:t>
            </a:r>
            <a:endParaRPr lang="ko-KR" altLang="en-US" sz="3500" b="1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7FF4B6-CBAB-15A7-A10B-5E7FAAB3DB25}"/>
              </a:ext>
            </a:extLst>
          </p:cNvPr>
          <p:cNvGrpSpPr/>
          <p:nvPr/>
        </p:nvGrpSpPr>
        <p:grpSpPr>
          <a:xfrm>
            <a:off x="7624581" y="1825907"/>
            <a:ext cx="1943100" cy="2471194"/>
            <a:chOff x="7624581" y="1825907"/>
            <a:chExt cx="1943100" cy="2471194"/>
          </a:xfrm>
        </p:grpSpPr>
        <p:pic>
          <p:nvPicPr>
            <p:cNvPr id="1026" name="Picture 2" descr="노트북 - 무료 컴퓨터개 아이콘">
              <a:extLst>
                <a:ext uri="{FF2B5EF4-FFF2-40B4-BE49-F238E27FC236}">
                  <a16:creationId xmlns:a16="http://schemas.microsoft.com/office/drawing/2014/main" id="{085E311E-EA3B-CD12-CAC0-79D729AC4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4581" y="1825907"/>
              <a:ext cx="19431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C3EE6E6-AFC9-9FAA-3779-1BE9096A1F57}"/>
                </a:ext>
              </a:extLst>
            </p:cNvPr>
            <p:cNvSpPr/>
            <p:nvPr/>
          </p:nvSpPr>
          <p:spPr>
            <a:xfrm>
              <a:off x="7753892" y="3773347"/>
              <a:ext cx="1684117" cy="5237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Development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EEE500C-2516-E338-3CB8-27258796AEF1}"/>
              </a:ext>
            </a:extLst>
          </p:cNvPr>
          <p:cNvGrpSpPr/>
          <p:nvPr/>
        </p:nvGrpSpPr>
        <p:grpSpPr>
          <a:xfrm>
            <a:off x="8476495" y="1555348"/>
            <a:ext cx="2788595" cy="4638975"/>
            <a:chOff x="8476495" y="1555348"/>
            <a:chExt cx="2788595" cy="4638975"/>
          </a:xfrm>
        </p:grpSpPr>
        <p:pic>
          <p:nvPicPr>
            <p:cNvPr id="1036" name="Picture 12" descr="오류 - 무료 컴퓨터개 아이콘">
              <a:extLst>
                <a:ext uri="{FF2B5EF4-FFF2-40B4-BE49-F238E27FC236}">
                  <a16:creationId xmlns:a16="http://schemas.microsoft.com/office/drawing/2014/main" id="{19E5BF90-7E8C-6134-C7CC-F619FFDCE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6495" y="1555348"/>
              <a:ext cx="2788595" cy="262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2406C8B-2999-88FA-154B-8C8478E217AF}"/>
                </a:ext>
              </a:extLst>
            </p:cNvPr>
            <p:cNvSpPr/>
            <p:nvPr/>
          </p:nvSpPr>
          <p:spPr>
            <a:xfrm>
              <a:off x="8642555" y="4536604"/>
              <a:ext cx="2571240" cy="1657719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rgbClr val="FF0000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Real</a:t>
              </a:r>
            </a:p>
            <a:p>
              <a:pPr algn="ctr"/>
              <a:r>
                <a:rPr lang="en-US" altLang="ko-KR" sz="3500" dirty="0">
                  <a:solidFill>
                    <a:srgbClr val="FF0000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Error</a:t>
              </a:r>
              <a:endParaRPr lang="ko-KR" altLang="en-US" sz="3500" dirty="0">
                <a:solidFill>
                  <a:srgbClr val="FF0000"/>
                </a:solidFill>
                <a:latin typeface="Artifakt Element Black" panose="020B0A0305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9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19857 -0.0018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-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5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2" name="Picture 1" descr="Frode informatica e competenza territoriale - Studio Legale AMP"/>
          <p:cNvPicPr>
            <a:picLocks noChangeAspect="1" noChangeArrowheads="1"/>
          </p:cNvPicPr>
          <p:nvPr/>
        </p:nvPicPr>
        <p:blipFill rotWithShape="1">
          <a:blip r:embed="rId2"/>
          <a:srcRect l="23300" b="9090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  <a:noFill/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800" dirty="0">
                <a:latin typeface="+mj-lt"/>
                <a:ea typeface="+mj-ea"/>
                <a:cs typeface="+mj-cs"/>
              </a:rPr>
              <a:t>Part 7.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0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82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FC4EC8-E804-F5B6-8210-2810854C9400}"/>
              </a:ext>
            </a:extLst>
          </p:cNvPr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62D1C-7336-F43A-2DDA-D47E6E21E226}"/>
              </a:ext>
            </a:extLst>
          </p:cNvPr>
          <p:cNvSpPr txBox="1"/>
          <p:nvPr/>
        </p:nvSpPr>
        <p:spPr>
          <a:xfrm>
            <a:off x="278477" y="196646"/>
            <a:ext cx="154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Overview</a:t>
            </a:r>
            <a:endParaRPr lang="ko-KR" altLang="en-US" b="1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Project Goal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AD4C44-3CAA-5CBE-37AD-639CABAA8F64}"/>
              </a:ext>
            </a:extLst>
          </p:cNvPr>
          <p:cNvGrpSpPr/>
          <p:nvPr/>
        </p:nvGrpSpPr>
        <p:grpSpPr>
          <a:xfrm>
            <a:off x="3426339" y="1040906"/>
            <a:ext cx="4979324" cy="4067155"/>
            <a:chOff x="3426339" y="1076456"/>
            <a:chExt cx="4979324" cy="4067155"/>
          </a:xfrm>
        </p:grpSpPr>
        <p:pic>
          <p:nvPicPr>
            <p:cNvPr id="6" name="그림 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A1FDC29-1FB8-B90F-C1F3-A40EBFA1E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6339" y="3081545"/>
              <a:ext cx="1800000" cy="1800000"/>
            </a:xfrm>
            <a:prstGeom prst="rect">
              <a:avLst/>
            </a:prstGeom>
          </p:spPr>
        </p:pic>
        <p:pic>
          <p:nvPicPr>
            <p:cNvPr id="13" name="그림 12" descr="원, 그래픽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9165F0AF-C0E8-43DE-EF2D-5BB3A90D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663" y="3101209"/>
              <a:ext cx="1440000" cy="1440000"/>
            </a:xfrm>
            <a:prstGeom prst="rect">
              <a:avLst/>
            </a:prstGeom>
          </p:spPr>
        </p:pic>
        <p:pic>
          <p:nvPicPr>
            <p:cNvPr id="14" name="Picture 2" descr="ChatGPT - Wikipedia">
              <a:extLst>
                <a:ext uri="{FF2B5EF4-FFF2-40B4-BE49-F238E27FC236}">
                  <a16:creationId xmlns:a16="http://schemas.microsoft.com/office/drawing/2014/main" id="{A0AE458F-C56B-B0C8-FF85-298809B8BB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6000" y="107645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막힌 원호 14">
              <a:extLst>
                <a:ext uri="{FF2B5EF4-FFF2-40B4-BE49-F238E27FC236}">
                  <a16:creationId xmlns:a16="http://schemas.microsoft.com/office/drawing/2014/main" id="{903F356B-3DCB-BDA8-2880-03CB19873AFA}"/>
                </a:ext>
              </a:extLst>
            </p:cNvPr>
            <p:cNvSpPr/>
            <p:nvPr/>
          </p:nvSpPr>
          <p:spPr>
            <a:xfrm rot="16522610">
              <a:off x="4337687" y="2387667"/>
              <a:ext cx="1845886" cy="1435509"/>
            </a:xfrm>
            <a:prstGeom prst="blockArc">
              <a:avLst>
                <a:gd name="adj1" fmla="val 15761664"/>
                <a:gd name="adj2" fmla="val 21239819"/>
                <a:gd name="adj3" fmla="val 25171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511B293C-7150-E900-5B12-E27C671A8080}"/>
                </a:ext>
              </a:extLst>
            </p:cNvPr>
            <p:cNvSpPr/>
            <p:nvPr/>
          </p:nvSpPr>
          <p:spPr>
            <a:xfrm rot="9944172">
              <a:off x="4734450" y="2532146"/>
              <a:ext cx="3036996" cy="2611465"/>
            </a:xfrm>
            <a:prstGeom prst="blockArc">
              <a:avLst>
                <a:gd name="adj1" fmla="val 13872299"/>
                <a:gd name="adj2" fmla="val 21359829"/>
                <a:gd name="adj3" fmla="val 1510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막힌 원호 16">
              <a:extLst>
                <a:ext uri="{FF2B5EF4-FFF2-40B4-BE49-F238E27FC236}">
                  <a16:creationId xmlns:a16="http://schemas.microsoft.com/office/drawing/2014/main" id="{B47F3BB5-73E1-63F9-9A98-C23770C1EA2B}"/>
                </a:ext>
              </a:extLst>
            </p:cNvPr>
            <p:cNvSpPr/>
            <p:nvPr/>
          </p:nvSpPr>
          <p:spPr>
            <a:xfrm rot="320828">
              <a:off x="6201866" y="2180515"/>
              <a:ext cx="1638968" cy="1827498"/>
            </a:xfrm>
            <a:prstGeom prst="blockArc">
              <a:avLst>
                <a:gd name="adj1" fmla="val 15833355"/>
                <a:gd name="adj2" fmla="val 21037600"/>
                <a:gd name="adj3" fmla="val 2103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4A0EA6-7171-32CA-DB4B-CEB9AA78A974}"/>
              </a:ext>
            </a:extLst>
          </p:cNvPr>
          <p:cNvSpPr txBox="1"/>
          <p:nvPr/>
        </p:nvSpPr>
        <p:spPr>
          <a:xfrm>
            <a:off x="1248696" y="5394432"/>
            <a:ext cx="969460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LLM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학습 보조자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실시간 피드백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가능한 코딩 교육 서비스 개발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LLM Assistant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바탕으로 기초 학습 후 개인에 특화된 커리어 경험을 쌓는 것이 목표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2FE8FA-3FE5-2B78-E088-068108AF61D1}"/>
              </a:ext>
            </a:extLst>
          </p:cNvPr>
          <p:cNvSpPr/>
          <p:nvPr/>
        </p:nvSpPr>
        <p:spPr>
          <a:xfrm>
            <a:off x="5710825" y="496090"/>
            <a:ext cx="818910" cy="4546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LLM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37A7-0BA7-30B1-927E-6097B93C1433}"/>
              </a:ext>
            </a:extLst>
          </p:cNvPr>
          <p:cNvSpPr/>
          <p:nvPr/>
        </p:nvSpPr>
        <p:spPr>
          <a:xfrm>
            <a:off x="2755151" y="2840906"/>
            <a:ext cx="1381749" cy="6600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Problem Solving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9D28CD-4808-5119-227E-C9D3F6ADB307}"/>
              </a:ext>
            </a:extLst>
          </p:cNvPr>
          <p:cNvSpPr/>
          <p:nvPr/>
        </p:nvSpPr>
        <p:spPr>
          <a:xfrm>
            <a:off x="8405663" y="3384794"/>
            <a:ext cx="748169" cy="6600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PBL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848966DA-9360-2185-5A0A-6819FE508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884" y="1120289"/>
            <a:ext cx="1493896" cy="1493896"/>
          </a:xfrm>
          <a:prstGeom prst="rect">
            <a:avLst/>
          </a:prstGeom>
        </p:spPr>
      </p:pic>
      <p:pic>
        <p:nvPicPr>
          <p:cNvPr id="25" name="Google Shape;145;p4" descr="화살표, 화살표일러스트, 화살표png, 화살표일러스트png, ppt화살표, 사진,이미지,일러스트,캘리그라피 - pepper83작가">
            <a:extLst>
              <a:ext uri="{FF2B5EF4-FFF2-40B4-BE49-F238E27FC236}">
                <a16:creationId xmlns:a16="http://schemas.microsoft.com/office/drawing/2014/main" id="{5E65A58E-B95B-0306-3A11-111EF0E1DE8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74478" b="88586"/>
          <a:stretch/>
        </p:blipFill>
        <p:spPr>
          <a:xfrm>
            <a:off x="6914899" y="1493516"/>
            <a:ext cx="1311718" cy="43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5;p4" descr="화살표, 화살표일러스트, 화살표png, 화살표일러스트png, ppt화살표, 사진,이미지,일러스트,캘리그라피 - pepper83작가">
            <a:extLst>
              <a:ext uri="{FF2B5EF4-FFF2-40B4-BE49-F238E27FC236}">
                <a16:creationId xmlns:a16="http://schemas.microsoft.com/office/drawing/2014/main" id="{A7DB2957-71BC-2D10-1680-35222060D9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74478" b="88586"/>
          <a:stretch/>
        </p:blipFill>
        <p:spPr>
          <a:xfrm flipH="1">
            <a:off x="7124752" y="1812651"/>
            <a:ext cx="1311718" cy="43544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574B06-3469-A449-3749-9F7EB9152081}"/>
              </a:ext>
            </a:extLst>
          </p:cNvPr>
          <p:cNvSpPr/>
          <p:nvPr/>
        </p:nvSpPr>
        <p:spPr>
          <a:xfrm>
            <a:off x="8766114" y="491797"/>
            <a:ext cx="1225834" cy="4546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Database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343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7" y="196646"/>
            <a:ext cx="335331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Conclusion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B53AAF-177A-5DBB-5157-48CAFB035868}"/>
              </a:ext>
            </a:extLst>
          </p:cNvPr>
          <p:cNvGrpSpPr/>
          <p:nvPr/>
        </p:nvGrpSpPr>
        <p:grpSpPr>
          <a:xfrm>
            <a:off x="2881710" y="1504485"/>
            <a:ext cx="2371472" cy="3169222"/>
            <a:chOff x="2446054" y="1244278"/>
            <a:chExt cx="2371472" cy="31692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38CD6CB-AF8E-41E1-ED36-3E2B53B05043}"/>
                </a:ext>
              </a:extLst>
            </p:cNvPr>
            <p:cNvGrpSpPr/>
            <p:nvPr/>
          </p:nvGrpSpPr>
          <p:grpSpPr>
            <a:xfrm>
              <a:off x="2446054" y="1244278"/>
              <a:ext cx="2371472" cy="2505919"/>
              <a:chOff x="433974" y="1770927"/>
              <a:chExt cx="2371472" cy="2505919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1879084-8470-2652-264E-2D0E90176322}"/>
                  </a:ext>
                </a:extLst>
              </p:cNvPr>
              <p:cNvSpPr/>
              <p:nvPr/>
            </p:nvSpPr>
            <p:spPr>
              <a:xfrm>
                <a:off x="433974" y="1770927"/>
                <a:ext cx="2371472" cy="250591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사용자 아이콘 벡터 아트 그림 10 | 프리미엄 벡터">
                <a:extLst>
                  <a:ext uri="{FF2B5EF4-FFF2-40B4-BE49-F238E27FC236}">
                    <a16:creationId xmlns:a16="http://schemas.microsoft.com/office/drawing/2014/main" id="{53FD4F49-1164-6EA7-3310-207ECA0D3A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873" y="2019299"/>
                <a:ext cx="1971675" cy="1409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321A739-055D-2C23-F1F5-9B32227325D7}"/>
                </a:ext>
              </a:extLst>
            </p:cNvPr>
            <p:cNvSpPr/>
            <p:nvPr/>
          </p:nvSpPr>
          <p:spPr>
            <a:xfrm>
              <a:off x="2645952" y="3497801"/>
              <a:ext cx="1971675" cy="91569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C000"/>
                  </a:solidFill>
                </a:rPr>
                <a:t>사용자 맞춤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B9F942-C16D-E472-45A2-1953C7BCB623}"/>
              </a:ext>
            </a:extLst>
          </p:cNvPr>
          <p:cNvGrpSpPr/>
          <p:nvPr/>
        </p:nvGrpSpPr>
        <p:grpSpPr>
          <a:xfrm>
            <a:off x="4934636" y="1504483"/>
            <a:ext cx="2371472" cy="3151376"/>
            <a:chOff x="4498980" y="1244276"/>
            <a:chExt cx="2371472" cy="315137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0AC141-5F97-FBBA-B253-6C9B8AD1C8D9}"/>
                </a:ext>
              </a:extLst>
            </p:cNvPr>
            <p:cNvGrpSpPr/>
            <p:nvPr/>
          </p:nvGrpSpPr>
          <p:grpSpPr>
            <a:xfrm>
              <a:off x="4498980" y="1244276"/>
              <a:ext cx="2371472" cy="2505919"/>
              <a:chOff x="2413532" y="1770925"/>
              <a:chExt cx="2371472" cy="2505919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E3A0983-33DA-C608-C4B0-55C6D4E42FAF}"/>
                  </a:ext>
                </a:extLst>
              </p:cNvPr>
              <p:cNvSpPr/>
              <p:nvPr/>
            </p:nvSpPr>
            <p:spPr>
              <a:xfrm>
                <a:off x="2413532" y="1770925"/>
                <a:ext cx="2371472" cy="250591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52" name="Picture 4" descr="Q&amp;a - Free communications icons">
                <a:extLst>
                  <a:ext uri="{FF2B5EF4-FFF2-40B4-BE49-F238E27FC236}">
                    <a16:creationId xmlns:a16="http://schemas.microsoft.com/office/drawing/2014/main" id="{043B99B4-6F04-E3CA-EFA4-5325153AAC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7576" y="1889808"/>
                <a:ext cx="1679956" cy="1668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1166D8C-5968-D6C3-C2AA-6B6E90E61872}"/>
                </a:ext>
              </a:extLst>
            </p:cNvPr>
            <p:cNvSpPr/>
            <p:nvPr/>
          </p:nvSpPr>
          <p:spPr>
            <a:xfrm>
              <a:off x="4705331" y="3479953"/>
              <a:ext cx="1971675" cy="91569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FFC000"/>
                  </a:solidFill>
                </a:rPr>
                <a:t>LLM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338B4F-4CDC-C39C-3AB5-FE7EB5AF47D9}"/>
              </a:ext>
            </a:extLst>
          </p:cNvPr>
          <p:cNvGrpSpPr/>
          <p:nvPr/>
        </p:nvGrpSpPr>
        <p:grpSpPr>
          <a:xfrm>
            <a:off x="7075268" y="1504484"/>
            <a:ext cx="2371472" cy="3131607"/>
            <a:chOff x="6639612" y="1244277"/>
            <a:chExt cx="2371472" cy="313160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1B431E2-4D0F-4863-B4ED-B2C2F172A73B}"/>
                </a:ext>
              </a:extLst>
            </p:cNvPr>
            <p:cNvGrpSpPr/>
            <p:nvPr/>
          </p:nvGrpSpPr>
          <p:grpSpPr>
            <a:xfrm>
              <a:off x="6639612" y="1244277"/>
              <a:ext cx="2371472" cy="2505919"/>
              <a:chOff x="4627532" y="1770926"/>
              <a:chExt cx="2371472" cy="2505919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C5DE907-EDA5-DDF8-7D26-8BE8B2B13FFB}"/>
                  </a:ext>
                </a:extLst>
              </p:cNvPr>
              <p:cNvSpPr/>
              <p:nvPr/>
            </p:nvSpPr>
            <p:spPr>
              <a:xfrm>
                <a:off x="4627532" y="1770926"/>
                <a:ext cx="2371472" cy="250591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6" name="Picture 8" descr="Future Noomtah Lineal color icon | Freepik">
                <a:extLst>
                  <a:ext uri="{FF2B5EF4-FFF2-40B4-BE49-F238E27FC236}">
                    <a16:creationId xmlns:a16="http://schemas.microsoft.com/office/drawing/2014/main" id="{8E47CF8A-53EC-15E9-D00C-DC2967D06C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489" y="1889807"/>
                <a:ext cx="1679956" cy="1668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3ECB6EF-AF01-3AB3-C0C7-A4AAAE9A7585}"/>
                </a:ext>
              </a:extLst>
            </p:cNvPr>
            <p:cNvSpPr/>
            <p:nvPr/>
          </p:nvSpPr>
          <p:spPr>
            <a:xfrm>
              <a:off x="6845963" y="3460185"/>
              <a:ext cx="1971675" cy="91569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C000"/>
                  </a:solidFill>
                </a:rPr>
                <a:t>경쟁력 강화</a:t>
              </a:r>
            </a:p>
          </p:txBody>
        </p:sp>
      </p:grpSp>
      <p:pic>
        <p:nvPicPr>
          <p:cNvPr id="2060" name="Picture 12" descr="IT 회사 사무실에서 컴퓨터 작업을 하고 있는 웃고 있는 소프트웨어 엔지니어의 초상화 | 프리미엄 사진">
            <a:extLst>
              <a:ext uri="{FF2B5EF4-FFF2-40B4-BE49-F238E27FC236}">
                <a16:creationId xmlns:a16="http://schemas.microsoft.com/office/drawing/2014/main" id="{7B6D51E9-06A1-A4CF-E8FD-97D89D26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48" y="1153399"/>
            <a:ext cx="6898431" cy="45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E7F7D57-43C3-1F12-DEBB-13A801A89D1D}"/>
              </a:ext>
            </a:extLst>
          </p:cNvPr>
          <p:cNvSpPr/>
          <p:nvPr/>
        </p:nvSpPr>
        <p:spPr>
          <a:xfrm>
            <a:off x="3191551" y="5757770"/>
            <a:ext cx="5781368" cy="9497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What do you want to </a:t>
            </a:r>
            <a:r>
              <a:rPr lang="en-US" altLang="ko-KR" sz="4000" b="1" dirty="0">
                <a:solidFill>
                  <a:schemeClr val="tx1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be</a:t>
            </a:r>
            <a:r>
              <a:rPr lang="en-US" altLang="ko-KR" sz="2500" dirty="0">
                <a:solidFill>
                  <a:schemeClr val="tx1"/>
                </a:solidFill>
              </a:rPr>
              <a:t>?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5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2DDEB7-3599-1432-1B3B-45EB1F5D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4"/>
            <a:ext cx="12192000" cy="683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0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C02180-A109-B1D5-5E4B-3B5930A1F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ode informatica e competenza territoriale - Studio Legale AMP">
            <a:extLst>
              <a:ext uri="{FF2B5EF4-FFF2-40B4-BE49-F238E27FC236}">
                <a16:creationId xmlns:a16="http://schemas.microsoft.com/office/drawing/2014/main" id="{555E118B-DC51-F853-75D6-772149C1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r="15333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FCA2C-8B68-A11A-9895-B0DDDB5AEF1B}"/>
              </a:ext>
            </a:extLst>
          </p:cNvPr>
          <p:cNvSpPr txBox="1"/>
          <p:nvPr/>
        </p:nvSpPr>
        <p:spPr>
          <a:xfrm>
            <a:off x="716325" y="2452624"/>
            <a:ext cx="3438144" cy="1614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latin typeface="+mj-lt"/>
                <a:ea typeface="+mj-ea"/>
                <a:cs typeface="+mj-cs"/>
              </a:rPr>
              <a:t>Thank you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90FDD-2605-65C6-E0D4-172D4307A71D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27602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A09588-BA55-2700-0E1D-D0A111B6BC87}"/>
              </a:ext>
            </a:extLst>
          </p:cNvPr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7" y="196646"/>
            <a:ext cx="3629845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Initial Project Concept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Initial Project Concept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183FB-A797-0AF6-D767-DEE84E7A509C}"/>
              </a:ext>
            </a:extLst>
          </p:cNvPr>
          <p:cNvSpPr/>
          <p:nvPr/>
        </p:nvSpPr>
        <p:spPr>
          <a:xfrm>
            <a:off x="486457" y="2073728"/>
            <a:ext cx="2302328" cy="3347357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관심 분야 설정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80701C-0E88-ADA4-32CA-D6827E208147}"/>
              </a:ext>
            </a:extLst>
          </p:cNvPr>
          <p:cNvSpPr/>
          <p:nvPr/>
        </p:nvSpPr>
        <p:spPr>
          <a:xfrm>
            <a:off x="494621" y="2073728"/>
            <a:ext cx="2302328" cy="7375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Step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EA89C6-7DC9-C0A0-2F6C-4A5A82BB762D}"/>
              </a:ext>
            </a:extLst>
          </p:cNvPr>
          <p:cNvSpPr/>
          <p:nvPr/>
        </p:nvSpPr>
        <p:spPr>
          <a:xfrm>
            <a:off x="3389538" y="2073727"/>
            <a:ext cx="2302328" cy="3347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커리큘럼 생성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KR" sz="105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27669A-CD16-DACF-C350-9F41AA309334}"/>
              </a:ext>
            </a:extLst>
          </p:cNvPr>
          <p:cNvSpPr/>
          <p:nvPr/>
        </p:nvSpPr>
        <p:spPr>
          <a:xfrm>
            <a:off x="3389540" y="2073727"/>
            <a:ext cx="2302328" cy="7375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Step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D8BAAA-94D8-1247-0E94-AD0C61D350EC}"/>
              </a:ext>
            </a:extLst>
          </p:cNvPr>
          <p:cNvSpPr/>
          <p:nvPr/>
        </p:nvSpPr>
        <p:spPr>
          <a:xfrm>
            <a:off x="6199956" y="2073726"/>
            <a:ext cx="2302328" cy="3347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문제 제공 및 풀이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KR" sz="11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9D2DEE-06CD-66E3-BFF0-494F669C55FA}"/>
              </a:ext>
            </a:extLst>
          </p:cNvPr>
          <p:cNvSpPr/>
          <p:nvPr/>
        </p:nvSpPr>
        <p:spPr>
          <a:xfrm>
            <a:off x="6169478" y="2073726"/>
            <a:ext cx="2302328" cy="7375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Step 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0581DF-D3E0-8C0A-3D5D-5FE50B9068E5}"/>
              </a:ext>
            </a:extLst>
          </p:cNvPr>
          <p:cNvSpPr/>
          <p:nvPr/>
        </p:nvSpPr>
        <p:spPr>
          <a:xfrm>
            <a:off x="9064395" y="2073726"/>
            <a:ext cx="2302328" cy="3347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포트폴리오 작성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KR" sz="11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C2BD91-A8A8-90E8-A2C1-2D046E4D919A}"/>
              </a:ext>
            </a:extLst>
          </p:cNvPr>
          <p:cNvSpPr/>
          <p:nvPr/>
        </p:nvSpPr>
        <p:spPr>
          <a:xfrm>
            <a:off x="9064397" y="2073726"/>
            <a:ext cx="2302328" cy="7375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Step 4</a:t>
            </a:r>
          </a:p>
        </p:txBody>
      </p:sp>
      <p:pic>
        <p:nvPicPr>
          <p:cNvPr id="36" name="Graphic 35" descr="Caret Right with solid fill">
            <a:extLst>
              <a:ext uri="{FF2B5EF4-FFF2-40B4-BE49-F238E27FC236}">
                <a16:creationId xmlns:a16="http://schemas.microsoft.com/office/drawing/2014/main" id="{76528DC1-0121-A6FA-1142-6EE0F319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334" y="3563370"/>
            <a:ext cx="645655" cy="645655"/>
          </a:xfrm>
          <a:prstGeom prst="rect">
            <a:avLst/>
          </a:prstGeom>
        </p:spPr>
      </p:pic>
      <p:pic>
        <p:nvPicPr>
          <p:cNvPr id="37" name="Graphic 36" descr="Caret Right with solid fill">
            <a:extLst>
              <a:ext uri="{FF2B5EF4-FFF2-40B4-BE49-F238E27FC236}">
                <a16:creationId xmlns:a16="http://schemas.microsoft.com/office/drawing/2014/main" id="{915203FC-3CF9-8186-C92D-CA2A18FCF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9435" y="3563371"/>
            <a:ext cx="645655" cy="645655"/>
          </a:xfrm>
          <a:prstGeom prst="rect">
            <a:avLst/>
          </a:prstGeom>
        </p:spPr>
      </p:pic>
      <p:pic>
        <p:nvPicPr>
          <p:cNvPr id="38" name="Graphic 37" descr="Caret Right with solid fill">
            <a:extLst>
              <a:ext uri="{FF2B5EF4-FFF2-40B4-BE49-F238E27FC236}">
                <a16:creationId xmlns:a16="http://schemas.microsoft.com/office/drawing/2014/main" id="{41F991BD-90A3-17E4-870D-F9806F260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1806" y="3563369"/>
            <a:ext cx="645655" cy="6456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5D1522F-4432-423A-523F-9FBB198811B1}"/>
              </a:ext>
            </a:extLst>
          </p:cNvPr>
          <p:cNvSpPr txBox="1"/>
          <p:nvPr/>
        </p:nvSpPr>
        <p:spPr>
          <a:xfrm>
            <a:off x="702843" y="3646183"/>
            <a:ext cx="1869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사용자가 원하는 주제를 직접 설정가능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사용자가 원하는 주제에 맞는 코딩 교육 진행</a:t>
            </a:r>
            <a:endParaRPr lang="en-KR" sz="1200" dirty="0">
              <a:solidFill>
                <a:sysClr val="windowText" lastClr="000000"/>
              </a:solidFill>
            </a:endParaRPr>
          </a:p>
          <a:p>
            <a:endParaRPr lang="en-KR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77E4BB-7A8F-5528-CE62-29760A7E19D6}"/>
              </a:ext>
            </a:extLst>
          </p:cNvPr>
          <p:cNvSpPr txBox="1"/>
          <p:nvPr/>
        </p:nvSpPr>
        <p:spPr>
          <a:xfrm>
            <a:off x="3650148" y="3632416"/>
            <a:ext cx="18695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사용자가 설정한 주제를 바탕으로 사용자 맞춤의 커리큘럼 생성</a:t>
            </a:r>
            <a:endParaRPr lang="en-KR" sz="1200" dirty="0">
              <a:solidFill>
                <a:sysClr val="windowText" lastClr="000000"/>
              </a:solidFill>
            </a:endParaRPr>
          </a:p>
          <a:p>
            <a:endParaRPr lang="en-KR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BB30DD-234C-4A38-5678-5C0494AA751A}"/>
              </a:ext>
            </a:extLst>
          </p:cNvPr>
          <p:cNvSpPr txBox="1"/>
          <p:nvPr/>
        </p:nvSpPr>
        <p:spPr>
          <a:xfrm>
            <a:off x="6456619" y="3611765"/>
            <a:ext cx="1869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커리큘럼을 통해 사용자에 맞춤 문제 제공 및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AI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를 이용한 문제 풀이 지원</a:t>
            </a:r>
            <a:endParaRPr lang="en-KR" sz="1200" dirty="0">
              <a:solidFill>
                <a:sysClr val="windowText" lastClr="000000"/>
              </a:solidFill>
            </a:endParaRPr>
          </a:p>
          <a:p>
            <a:endParaRPr lang="en-KR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281854-6E0E-9F5E-44B0-3AE830DCDA02}"/>
              </a:ext>
            </a:extLst>
          </p:cNvPr>
          <p:cNvSpPr txBox="1"/>
          <p:nvPr/>
        </p:nvSpPr>
        <p:spPr>
          <a:xfrm>
            <a:off x="9283038" y="3611764"/>
            <a:ext cx="1970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사용자의 현재 교육 상태와 기존에 풀이한 문제들을 바탕으로 포트폴리오 작성</a:t>
            </a:r>
            <a:endParaRPr lang="en-KR" sz="1200" dirty="0">
              <a:solidFill>
                <a:sysClr val="windowText" lastClr="000000"/>
              </a:solidFill>
            </a:endParaRPr>
          </a:p>
          <a:p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2309758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7" y="196646"/>
            <a:ext cx="3629845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Initial Project Concept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Initial Project Concept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83B983-8FFC-45F0-F64C-04E982D22B62}"/>
              </a:ext>
            </a:extLst>
          </p:cNvPr>
          <p:cNvGrpSpPr/>
          <p:nvPr/>
        </p:nvGrpSpPr>
        <p:grpSpPr>
          <a:xfrm>
            <a:off x="2477728" y="1281170"/>
            <a:ext cx="7186398" cy="3997798"/>
            <a:chOff x="2477728" y="1281170"/>
            <a:chExt cx="7186398" cy="399779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FB48D92-2F51-7096-32D5-9D654D5E1F68}"/>
                </a:ext>
              </a:extLst>
            </p:cNvPr>
            <p:cNvSpPr/>
            <p:nvPr/>
          </p:nvSpPr>
          <p:spPr>
            <a:xfrm>
              <a:off x="2477728" y="1281170"/>
              <a:ext cx="2955578" cy="3997798"/>
            </a:xfrm>
            <a:prstGeom prst="roundRect">
              <a:avLst/>
            </a:prstGeom>
            <a:solidFill>
              <a:srgbClr val="FBE3D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</a:rPr>
                <a:t>Front</a:t>
              </a:r>
              <a:endParaRPr lang="ko-KR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29B4C75-E870-669F-D097-E57B0541E498}"/>
                </a:ext>
              </a:extLst>
            </p:cNvPr>
            <p:cNvSpPr/>
            <p:nvPr/>
          </p:nvSpPr>
          <p:spPr>
            <a:xfrm>
              <a:off x="5917052" y="1281170"/>
              <a:ext cx="3747073" cy="1905492"/>
            </a:xfrm>
            <a:prstGeom prst="roundRect">
              <a:avLst/>
            </a:prstGeom>
            <a:solidFill>
              <a:srgbClr val="FBE3D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</a:rPr>
                <a:t>Back</a:t>
              </a:r>
              <a:endParaRPr lang="ko-KR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85A083F-F36F-4AEB-8062-B8042F7C730D}"/>
                </a:ext>
              </a:extLst>
            </p:cNvPr>
            <p:cNvSpPr/>
            <p:nvPr/>
          </p:nvSpPr>
          <p:spPr>
            <a:xfrm>
              <a:off x="5917052" y="3373476"/>
              <a:ext cx="1795371" cy="1905492"/>
            </a:xfrm>
            <a:prstGeom prst="roundRect">
              <a:avLst/>
            </a:prstGeom>
            <a:solidFill>
              <a:srgbClr val="FBE3D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</a:rPr>
                <a:t>Server</a:t>
              </a:r>
              <a:endParaRPr lang="ko-KR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1EA5BBE-571F-0276-5F5D-A7666C796EEE}"/>
                </a:ext>
              </a:extLst>
            </p:cNvPr>
            <p:cNvSpPr/>
            <p:nvPr/>
          </p:nvSpPr>
          <p:spPr>
            <a:xfrm>
              <a:off x="7868755" y="3373476"/>
              <a:ext cx="1795371" cy="1905492"/>
            </a:xfrm>
            <a:prstGeom prst="roundRect">
              <a:avLst/>
            </a:prstGeom>
            <a:solidFill>
              <a:srgbClr val="FBE3D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</a:rPr>
                <a:t>LLM</a:t>
              </a:r>
              <a:endParaRPr lang="ko-KR" altLang="en-US" sz="4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십자형 9">
            <a:extLst>
              <a:ext uri="{FF2B5EF4-FFF2-40B4-BE49-F238E27FC236}">
                <a16:creationId xmlns:a16="http://schemas.microsoft.com/office/drawing/2014/main" id="{616A2E4C-00B4-1A8E-8436-DB30139C25F6}"/>
              </a:ext>
            </a:extLst>
          </p:cNvPr>
          <p:cNvSpPr/>
          <p:nvPr/>
        </p:nvSpPr>
        <p:spPr>
          <a:xfrm>
            <a:off x="8329888" y="2725530"/>
            <a:ext cx="1109079" cy="1109079"/>
          </a:xfrm>
          <a:prstGeom prst="plus">
            <a:avLst>
              <a:gd name="adj" fmla="val 37766"/>
            </a:avLst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3AD0E7-D024-655F-9091-BAA21A740716}"/>
              </a:ext>
            </a:extLst>
          </p:cNvPr>
          <p:cNvGrpSpPr/>
          <p:nvPr/>
        </p:nvGrpSpPr>
        <p:grpSpPr>
          <a:xfrm>
            <a:off x="9908703" y="2005809"/>
            <a:ext cx="1943100" cy="2613386"/>
            <a:chOff x="9908703" y="2005809"/>
            <a:chExt cx="1943100" cy="2613386"/>
          </a:xfrm>
        </p:grpSpPr>
        <p:pic>
          <p:nvPicPr>
            <p:cNvPr id="3074" name="Picture 2" descr="보안 - 무료 컴퓨터개 아이콘">
              <a:extLst>
                <a:ext uri="{FF2B5EF4-FFF2-40B4-BE49-F238E27FC236}">
                  <a16:creationId xmlns:a16="http://schemas.microsoft.com/office/drawing/2014/main" id="{81648646-EBC6-1E24-2CF4-0E0DAB5BE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8703" y="2005809"/>
              <a:ext cx="19431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B9B5E7-AFA2-A24F-DB86-944534DBA011}"/>
                </a:ext>
              </a:extLst>
            </p:cNvPr>
            <p:cNvSpPr/>
            <p:nvPr/>
          </p:nvSpPr>
          <p:spPr>
            <a:xfrm>
              <a:off x="10081997" y="3958467"/>
              <a:ext cx="1651820" cy="66072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SQL Injection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59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-0.16459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rode informatica e competenza territoriale - Studio Legale AMP">
            <a:extLst>
              <a:ext uri="{FF2B5EF4-FFF2-40B4-BE49-F238E27FC236}">
                <a16:creationId xmlns:a16="http://schemas.microsoft.com/office/drawing/2014/main" id="{3F2BD003-5FB7-2FF4-38FB-3F080CE72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b="909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48600" y="1122363"/>
            <a:ext cx="4105296" cy="3204134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800">
                <a:latin typeface="+mj-lt"/>
                <a:ea typeface="+mj-ea"/>
                <a:cs typeface="+mj-cs"/>
              </a:rPr>
              <a:t>Part 3.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600">
                <a:latin typeface="+mj-lt"/>
                <a:ea typeface="+mj-ea"/>
                <a:cs typeface="+mj-cs"/>
              </a:rPr>
              <a:t>Requirement Specification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08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ABF3E68-FBF9-1149-7D12-CC0190741E40}"/>
              </a:ext>
            </a:extLst>
          </p:cNvPr>
          <p:cNvGrpSpPr/>
          <p:nvPr/>
        </p:nvGrpSpPr>
        <p:grpSpPr>
          <a:xfrm>
            <a:off x="1050131" y="1328738"/>
            <a:ext cx="4714875" cy="4314825"/>
            <a:chOff x="1050131" y="1328738"/>
            <a:chExt cx="4714875" cy="431482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0787843-4440-E61D-5616-7AE867B65381}"/>
                </a:ext>
              </a:extLst>
            </p:cNvPr>
            <p:cNvSpPr/>
            <p:nvPr/>
          </p:nvSpPr>
          <p:spPr>
            <a:xfrm>
              <a:off x="1050131" y="1328738"/>
              <a:ext cx="4714875" cy="43148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7648F83-64C0-FA37-E2B6-F686C2C7C946}"/>
                </a:ext>
              </a:extLst>
            </p:cNvPr>
            <p:cNvSpPr/>
            <p:nvPr/>
          </p:nvSpPr>
          <p:spPr>
            <a:xfrm>
              <a:off x="2164556" y="1593056"/>
              <a:ext cx="2664619" cy="62865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Front</a:t>
              </a:r>
              <a:endParaRPr lang="ko-KR" altLang="en-US" sz="30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75DFDC-5A66-77FF-D7D4-C3756E3BA50E}"/>
              </a:ext>
            </a:extLst>
          </p:cNvPr>
          <p:cNvGrpSpPr/>
          <p:nvPr/>
        </p:nvGrpSpPr>
        <p:grpSpPr>
          <a:xfrm>
            <a:off x="6717506" y="1328737"/>
            <a:ext cx="4714875" cy="4314825"/>
            <a:chOff x="6717506" y="1328737"/>
            <a:chExt cx="4714875" cy="43148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A746F5D-30E8-5216-7A63-495D0DE3CF53}"/>
                </a:ext>
              </a:extLst>
            </p:cNvPr>
            <p:cNvSpPr/>
            <p:nvPr/>
          </p:nvSpPr>
          <p:spPr>
            <a:xfrm>
              <a:off x="6717506" y="1328737"/>
              <a:ext cx="4714875" cy="43148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0C2719A-12D6-1232-750F-97744F4C71A0}"/>
                </a:ext>
              </a:extLst>
            </p:cNvPr>
            <p:cNvSpPr/>
            <p:nvPr/>
          </p:nvSpPr>
          <p:spPr>
            <a:xfrm>
              <a:off x="7853362" y="1593056"/>
              <a:ext cx="2664619" cy="62865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Back</a:t>
              </a:r>
              <a:endParaRPr lang="ko-KR" altLang="en-US" sz="3000" b="1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3A13DB-D384-8812-C4AD-41B04322AD10}"/>
              </a:ext>
            </a:extLst>
          </p:cNvPr>
          <p:cNvSpPr/>
          <p:nvPr/>
        </p:nvSpPr>
        <p:spPr>
          <a:xfrm>
            <a:off x="1457324" y="2550319"/>
            <a:ext cx="3900488" cy="5214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회원가입 </a:t>
            </a:r>
            <a:r>
              <a:rPr lang="en-US" altLang="ko-KR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 이내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3C50E6-C2E4-B1BA-2363-6A74517B0761}"/>
              </a:ext>
            </a:extLst>
          </p:cNvPr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Requirement Specification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Requirement</a:t>
            </a:r>
            <a:endParaRPr lang="ko-KR" altLang="en-US" sz="1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6D72F4-D8EF-F6B2-EEE1-9080C3E70FB0}"/>
              </a:ext>
            </a:extLst>
          </p:cNvPr>
          <p:cNvSpPr/>
          <p:nvPr/>
        </p:nvSpPr>
        <p:spPr>
          <a:xfrm>
            <a:off x="1441192" y="3400426"/>
            <a:ext cx="3900488" cy="5214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동일한 계정 로그인 시 기존 로그아웃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2E73D0C-D0EE-D582-5EBB-E0B123F6EC2E}"/>
              </a:ext>
            </a:extLst>
          </p:cNvPr>
          <p:cNvSpPr/>
          <p:nvPr/>
        </p:nvSpPr>
        <p:spPr>
          <a:xfrm>
            <a:off x="1450257" y="4337447"/>
            <a:ext cx="3900488" cy="5214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허용 계정 초과 시 휴면 전환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13BD38B-FD9D-5D4D-99C9-7BDA9C5F4F4B}"/>
              </a:ext>
            </a:extLst>
          </p:cNvPr>
          <p:cNvSpPr/>
          <p:nvPr/>
        </p:nvSpPr>
        <p:spPr>
          <a:xfrm>
            <a:off x="7241381" y="2546154"/>
            <a:ext cx="3900488" cy="521494"/>
          </a:xfrm>
          <a:prstGeom prst="roundRect">
            <a:avLst/>
          </a:prstGeom>
          <a:solidFill>
            <a:srgbClr val="FBE7C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키워드 선택 시 커리큘럼 생성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8F61571-7F33-EB45-4A1A-EB86C268B4C0}"/>
              </a:ext>
            </a:extLst>
          </p:cNvPr>
          <p:cNvSpPr/>
          <p:nvPr/>
        </p:nvSpPr>
        <p:spPr>
          <a:xfrm>
            <a:off x="7241381" y="3404596"/>
            <a:ext cx="3900488" cy="521494"/>
          </a:xfrm>
          <a:prstGeom prst="roundRect">
            <a:avLst/>
          </a:prstGeom>
          <a:solidFill>
            <a:srgbClr val="FBE7C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 이내 관련 강의 제공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29D79F8-6A9A-BA46-0263-2B6B25009E45}"/>
              </a:ext>
            </a:extLst>
          </p:cNvPr>
          <p:cNvSpPr/>
          <p:nvPr/>
        </p:nvSpPr>
        <p:spPr>
          <a:xfrm>
            <a:off x="7241381" y="4293100"/>
            <a:ext cx="3900488" cy="521494"/>
          </a:xfrm>
          <a:prstGeom prst="roundRect">
            <a:avLst/>
          </a:prstGeom>
          <a:solidFill>
            <a:srgbClr val="FBE7C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정답 유무 </a:t>
            </a:r>
            <a:r>
              <a:rPr lang="en-US" altLang="ko-KR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 이내 판별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C7C870-433D-AB34-27D8-442F4DC961F5}"/>
              </a:ext>
            </a:extLst>
          </p:cNvPr>
          <p:cNvSpPr txBox="1"/>
          <p:nvPr/>
        </p:nvSpPr>
        <p:spPr>
          <a:xfrm>
            <a:off x="3170038" y="4908949"/>
            <a:ext cx="503635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…</a:t>
            </a:r>
          </a:p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76AFB-A320-48EB-FEFC-7FA6F460C55A}"/>
              </a:ext>
            </a:extLst>
          </p:cNvPr>
          <p:cNvSpPr txBox="1"/>
          <p:nvPr/>
        </p:nvSpPr>
        <p:spPr>
          <a:xfrm>
            <a:off x="8865989" y="4830221"/>
            <a:ext cx="503635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…</a:t>
            </a:r>
          </a:p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4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3" name="Picture 2" descr="Frode informatica e competenza territoriale - Studio Legale AMP"/>
          <p:cNvPicPr>
            <a:picLocks noChangeAspect="1" noChangeArrowheads="1"/>
          </p:cNvPicPr>
          <p:nvPr/>
        </p:nvPicPr>
        <p:blipFill rotWithShape="1">
          <a:blip r:embed="rId2"/>
          <a:srcRect l="23300" b="9090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  <a:noFill/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48600" y="1122363"/>
            <a:ext cx="4105296" cy="3204134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800">
                <a:latin typeface="+mj-lt"/>
                <a:ea typeface="+mj-ea"/>
                <a:cs typeface="+mj-cs"/>
              </a:rPr>
              <a:t>Part 4.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>
                <a:latin typeface="+mj-lt"/>
                <a:ea typeface="+mj-ea"/>
                <a:cs typeface="+mj-cs"/>
              </a:rPr>
              <a:t>Design Specification</a:t>
            </a: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65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477" y="226142"/>
            <a:ext cx="72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8476" y="196646"/>
            <a:ext cx="4141943" cy="3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/>
                </a:solidFill>
              </a:rPr>
              <a:t>Design Specification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967" y="506986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System Architecture</a:t>
            </a:r>
          </a:p>
        </p:txBody>
      </p:sp>
      <p:pic>
        <p:nvPicPr>
          <p:cNvPr id="67" name="그림 66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31574" y="1055108"/>
            <a:ext cx="9128852" cy="4747784"/>
          </a:xfrm>
          <a:prstGeom prst="rect">
            <a:avLst/>
          </a:prstGeom>
        </p:spPr>
      </p:pic>
      <p:sp>
        <p:nvSpPr>
          <p:cNvPr id="69" name="TextBox 3"/>
          <p:cNvSpPr txBox="1"/>
          <p:nvPr/>
        </p:nvSpPr>
        <p:spPr>
          <a:xfrm>
            <a:off x="4789947" y="5769805"/>
            <a:ext cx="2310581" cy="30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2454096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465</Words>
  <Application>Microsoft Office PowerPoint</Application>
  <PresentationFormat>와이드스크린</PresentationFormat>
  <Paragraphs>160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Noto Sans KR Medium</vt:lpstr>
      <vt:lpstr>맑은 고딕</vt:lpstr>
      <vt:lpstr>휴먼모음T</vt:lpstr>
      <vt:lpstr>Aptos</vt:lpstr>
      <vt:lpstr>Aptos Display</vt:lpstr>
      <vt:lpstr>Arial</vt:lpstr>
      <vt:lpstr>Artifakt Element Black</vt:lpstr>
      <vt:lpstr>Artifakt Element Heavy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김태영</dc:creator>
  <cp:lastModifiedBy>이정혁</cp:lastModifiedBy>
  <cp:revision>119</cp:revision>
  <dcterms:created xsi:type="dcterms:W3CDTF">2024-10-09T01:25:05Z</dcterms:created>
  <dcterms:modified xsi:type="dcterms:W3CDTF">2024-12-13T05:58:25Z</dcterms:modified>
  <cp:version/>
</cp:coreProperties>
</file>